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05" r:id="rId1"/>
  </p:sldMasterIdLst>
  <p:sldIdLst>
    <p:sldId id="256" r:id="rId2"/>
    <p:sldId id="265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7" d="100"/>
          <a:sy n="87" d="100"/>
        </p:scale>
        <p:origin x="528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4242851"/>
            <a:ext cx="8968084" cy="275942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1716" y="4243845"/>
            <a:ext cx="3077108" cy="27694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0" y="2590078"/>
            <a:ext cx="8968085" cy="1660332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9111715" y="2590078"/>
            <a:ext cx="3077109" cy="16603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0322" y="2733709"/>
            <a:ext cx="8144134" cy="1373070"/>
          </a:xfrm>
        </p:spPr>
        <p:txBody>
          <a:bodyPr anchor="b">
            <a:noAutofit/>
          </a:bodyPr>
          <a:lstStyle>
            <a:lvl1pPr algn="r"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0322" y="4394039"/>
            <a:ext cx="8144134" cy="1117687"/>
          </a:xfrm>
        </p:spPr>
        <p:txBody>
          <a:bodyPr>
            <a:normAutofit/>
          </a:bodyPr>
          <a:lstStyle>
            <a:lvl1pPr marL="0" indent="0" algn="r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ABE3C1-DBE1-495D-B57B-2849774B866A}" type="datetimeFigureOut">
              <a:rPr lang="en-US" smtClean="0"/>
              <a:t>3/19/2022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255346" y="2750337"/>
            <a:ext cx="1171888" cy="1356442"/>
          </a:xfrm>
        </p:spPr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31182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4711616"/>
            <a:ext cx="9613859" cy="453051"/>
          </a:xfrm>
        </p:spPr>
        <p:txBody>
          <a:bodyPr anchor="b">
            <a:normAutofit/>
          </a:bodyPr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0322" y="609597"/>
            <a:ext cx="9613859" cy="3589575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19" y="5169583"/>
            <a:ext cx="9613862" cy="62297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6C117F-5CCF-4837-BE5F-2B92066CAFAF}" type="datetimeFigureOut">
              <a:rPr lang="en-US" smtClean="0"/>
              <a:t>3/19/2022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11309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93532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609597"/>
            <a:ext cx="9613858" cy="3592750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4711615"/>
            <a:ext cx="9613859" cy="1090789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EB90BD-B6CE-46B7-997F-7313B992CCDC}" type="datetimeFigureOut">
              <a:rPr lang="en-US" smtClean="0"/>
              <a:t>3/19/2022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11615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501010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13" name="Picture 12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7856" y="609598"/>
            <a:ext cx="8718877" cy="3036061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402288" y="3653379"/>
            <a:ext cx="815657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4711615"/>
            <a:ext cx="9613859" cy="1090789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B9D11F-B188-461D-B23F-39381795C052}" type="datetimeFigureOut">
              <a:rPr lang="en-US" smtClean="0"/>
              <a:t>3/19/2022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09925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583572" y="74811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72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9662809" y="30335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72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32257355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10" name="Picture 9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Rectangle 11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19" y="4711615"/>
            <a:ext cx="9613862" cy="5885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0" y="5300149"/>
            <a:ext cx="9613862" cy="50225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E6D8D9-55A2-4063-B0F3-121F44549695}" type="datetimeFigureOut">
              <a:rPr lang="en-US" smtClean="0"/>
              <a:t>3/19/2022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09925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938501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4" name="Picture 13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" name="Rectangle 16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69222" y="753228"/>
            <a:ext cx="9624960" cy="108093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60946" y="2336873"/>
            <a:ext cx="307003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0322" y="3022673"/>
            <a:ext cx="3049702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56025" y="2336873"/>
            <a:ext cx="30632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945470" y="3022673"/>
            <a:ext cx="3063240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24156" y="2336873"/>
            <a:ext cx="30700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224156" y="3022673"/>
            <a:ext cx="3070025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24536-994D-4021-A283-9F449C0DB509}" type="datetimeFigureOut">
              <a:rPr lang="en-US" smtClean="0"/>
              <a:t>3/19/2022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52523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0322" y="753228"/>
            <a:ext cx="9613860" cy="108093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0318" y="4297503"/>
            <a:ext cx="30497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0318" y="2336873"/>
            <a:ext cx="30497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0318" y="4873765"/>
            <a:ext cx="3049705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45471" y="4297503"/>
            <a:ext cx="30632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945470" y="2336873"/>
            <a:ext cx="3063240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944117" y="4873764"/>
            <a:ext cx="3067297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30678" y="4297503"/>
            <a:ext cx="30635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230677" y="2336873"/>
            <a:ext cx="30635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230553" y="4873762"/>
            <a:ext cx="3067563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BBBB78-C96F-47B7-AB17-D852CA960AC9}" type="datetimeFigureOut">
              <a:rPr lang="en-US" smtClean="0"/>
              <a:t>3/19/2022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791959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A3F48C-C7C6-4055-9F49-3777875E72AE}" type="datetimeFigureOut">
              <a:rPr lang="en-US" smtClean="0"/>
              <a:t>3/19/2022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051978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ltGray">
          <a:xfrm rot="5400000">
            <a:off x="8116207" y="1869395"/>
            <a:ext cx="5106988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 rot="5400000">
            <a:off x="9868202" y="5372403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129231" y="609597"/>
            <a:ext cx="1073802" cy="435376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0322" y="609597"/>
            <a:ext cx="8870004" cy="5326589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07126" y="5936187"/>
            <a:ext cx="2743200" cy="365125"/>
          </a:xfrm>
        </p:spPr>
        <p:txBody>
          <a:bodyPr/>
          <a:lstStyle/>
          <a:p>
            <a:fld id="{6178E61D-D431-422C-9764-11DAFE33AB63}" type="datetimeFigureOut">
              <a:rPr lang="en-US" smtClean="0"/>
              <a:t>3/19/2022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0321" y="5936188"/>
            <a:ext cx="6126805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097550" y="5398633"/>
            <a:ext cx="1154151" cy="1090789"/>
          </a:xfrm>
        </p:spPr>
        <p:txBody>
          <a:bodyPr anchor="t"/>
          <a:lstStyle>
            <a:lvl1pPr algn="ctr">
              <a:defRPr/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94446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DE42F4-6EEF-4EF7-8ED4-2208F0F89A08}" type="datetimeFigureOut">
              <a:rPr lang="en-US" smtClean="0"/>
              <a:t>3/19/2022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94672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4086907"/>
            <a:ext cx="10437812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4" y="4087901"/>
            <a:ext cx="1602997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-2" y="2726267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0585825" y="2726267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2869895"/>
            <a:ext cx="9613860" cy="1090788"/>
          </a:xfrm>
        </p:spPr>
        <p:txBody>
          <a:bodyPr anchor="ctr">
            <a:normAutofit/>
          </a:bodyPr>
          <a:lstStyle>
            <a:lvl1pPr algn="r"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322" y="4232171"/>
            <a:ext cx="9613860" cy="1704017"/>
          </a:xfrm>
        </p:spPr>
        <p:txBody>
          <a:bodyPr>
            <a:normAutofit/>
          </a:bodyPr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578ACC-22D6-47C1-A373-4FD133E34F3C}" type="datetimeFigureOut">
              <a:rPr lang="en-US" smtClean="0"/>
              <a:t>3/19/2022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729455" y="2869895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78747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0320" y="2336873"/>
            <a:ext cx="4698358" cy="3599316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94123" y="2336873"/>
            <a:ext cx="4700058" cy="3599316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5A6C69-6797-4E8A-BF37-F2C3751466E9}" type="datetimeFigureOut">
              <a:rPr lang="en-US" smtClean="0"/>
              <a:t>3/19/2022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08341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1" name="Picture 10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19" y="753229"/>
            <a:ext cx="9613863" cy="10809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6350" y="2336873"/>
            <a:ext cx="4472327" cy="69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0322" y="3030008"/>
            <a:ext cx="4698355" cy="2906179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820154" y="2336873"/>
            <a:ext cx="4474028" cy="69207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594123" y="3030008"/>
            <a:ext cx="4700059" cy="2906179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2014A1-A632-4878-A0D3-F52BA7563730}" type="datetimeFigureOut">
              <a:rPr lang="en-US" smtClean="0"/>
              <a:t>3/19/2022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45981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7" name="Picture 6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99F462-093F-4566-844B-4C71F2739DA5}" type="datetimeFigureOut">
              <a:rPr lang="en-US" smtClean="0"/>
              <a:t>3/19/2022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12624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D-ShadowShor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24A7AC-904D-4781-85BA-7D10C17ED021}" type="datetimeFigureOut">
              <a:rPr lang="en-US" smtClean="0"/>
              <a:t>3/19/2022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81535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1" y="753227"/>
            <a:ext cx="9613859" cy="108094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85846" y="2336873"/>
            <a:ext cx="5608336" cy="3599313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2336872"/>
            <a:ext cx="3790078" cy="359931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31444B-B92B-4E27-8C94-BB93EAF5CB18}" type="datetimeFigureOut">
              <a:rPr lang="en-US" smtClean="0"/>
              <a:t>3/19/2022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31023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3" y="753228"/>
            <a:ext cx="9613857" cy="1080938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868333" y="2336874"/>
            <a:ext cx="5425849" cy="3599312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3" y="2336873"/>
            <a:ext cx="3876256" cy="3599315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3EFA5E-FA76-400D-B3DC-F0BA90E6D107}" type="datetimeFigureOut">
              <a:rPr lang="en-US" smtClean="0"/>
              <a:t>3/19/2022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56858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ashOverlay-FullResolve.png"/>
          <p:cNvPicPr>
            <a:picLocks noChangeAspect="1"/>
          </p:cNvPicPr>
          <p:nvPr/>
        </p:nvPicPr>
        <p:blipFill>
          <a:blip r:embed="rId19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0321" y="753228"/>
            <a:ext cx="9613861" cy="10809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321" y="2336873"/>
            <a:ext cx="9613861" cy="35993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0981" y="593618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6E9DEC-419B-4CC5-A080-3B06BD5A8291}" type="datetimeFigureOut">
              <a:rPr lang="en-US" smtClean="0"/>
              <a:t>3/19/2022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0321" y="5936188"/>
            <a:ext cx="687066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29455" y="753227"/>
            <a:ext cx="1154151" cy="10907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30586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6" r:id="rId1"/>
    <p:sldLayoutId id="2147483707" r:id="rId2"/>
    <p:sldLayoutId id="2147483708" r:id="rId3"/>
    <p:sldLayoutId id="2147483709" r:id="rId4"/>
    <p:sldLayoutId id="2147483710" r:id="rId5"/>
    <p:sldLayoutId id="2147483711" r:id="rId6"/>
    <p:sldLayoutId id="2147483712" r:id="rId7"/>
    <p:sldLayoutId id="2147483713" r:id="rId8"/>
    <p:sldLayoutId id="2147483714" r:id="rId9"/>
    <p:sldLayoutId id="2147483715" r:id="rId10"/>
    <p:sldLayoutId id="2147483716" r:id="rId11"/>
    <p:sldLayoutId id="2147483717" r:id="rId12"/>
    <p:sldLayoutId id="2147483718" r:id="rId13"/>
    <p:sldLayoutId id="2147483719" r:id="rId14"/>
    <p:sldLayoutId id="2147483720" r:id="rId15"/>
    <p:sldLayoutId id="2147483721" r:id="rId16"/>
    <p:sldLayoutId id="2147483722" r:id="rId17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562708" y="1101189"/>
            <a:ext cx="1041009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2800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CONOSCERE PER PREVENIRE Bullismo e Cyberbullismo: le caratteristiche del fenomeno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62708" y="6075485"/>
            <a:ext cx="107529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/>
              <a:t>Referente per il contrasto del bullismo e del cyberbullismo Ai sensi dell’art. 4 della Legge 71/2017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16995159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49469" y="404446"/>
            <a:ext cx="8994531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dirty="0"/>
              <a:t>Con il termine cyberbullismo (o “bullismo on line”) si indica una tipologia di bullismo offensivo </a:t>
            </a:r>
            <a:r>
              <a:rPr lang="it-IT" dirty="0" smtClean="0"/>
              <a:t>e sistematico </a:t>
            </a:r>
            <a:r>
              <a:rPr lang="it-IT" dirty="0"/>
              <a:t>perpetrato tramite l’utilizzo delle nuove tecnologie dell’informazione e </a:t>
            </a:r>
            <a:r>
              <a:rPr lang="it-IT" dirty="0" smtClean="0"/>
              <a:t>della comunicazione </a:t>
            </a:r>
            <a:r>
              <a:rPr lang="it-IT" dirty="0"/>
              <a:t>e, più in generale, attraverso la rete Internet. Il fenomeno consiste in un atto (o </a:t>
            </a:r>
            <a:r>
              <a:rPr lang="it-IT" dirty="0" smtClean="0"/>
              <a:t>una serie </a:t>
            </a:r>
            <a:r>
              <a:rPr lang="it-IT" dirty="0"/>
              <a:t>di atti) di aggressione intenzionale compiuto contro una vittima da parte di un individuo (o un</a:t>
            </a:r>
          </a:p>
          <a:p>
            <a:r>
              <a:rPr lang="it-IT" dirty="0"/>
              <a:t>gruppo di individui) attraverso strumenti di comunicazione elettronica come computer, cellulari </a:t>
            </a:r>
            <a:r>
              <a:rPr lang="it-IT" dirty="0" smtClean="0"/>
              <a:t>e tablet</a:t>
            </a:r>
            <a:r>
              <a:rPr lang="it-IT" dirty="0"/>
              <a:t>.</a:t>
            </a:r>
          </a:p>
          <a:p>
            <a:r>
              <a:rPr lang="it-IT" dirty="0"/>
              <a:t>Rispetto al bullismo tradizionale, il cyberbullismo è caratterizzato da una serie di </a:t>
            </a:r>
            <a:r>
              <a:rPr lang="it-IT" dirty="0" smtClean="0"/>
              <a:t>precondizioni specifiche </a:t>
            </a:r>
            <a:r>
              <a:rPr lang="it-IT" dirty="0"/>
              <a:t>dovute alla natura del contesto entro cui il cyberbullo si trova ad agire.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90348" y="4374764"/>
            <a:ext cx="3482642" cy="21490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141956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52393" y="495046"/>
            <a:ext cx="7087214" cy="58679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566444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49344" y="883699"/>
            <a:ext cx="8893311" cy="50906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314446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86985" y="773724"/>
            <a:ext cx="9266338" cy="39598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532818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54256" y="723665"/>
            <a:ext cx="7483488" cy="54106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635942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03981" y="346884"/>
            <a:ext cx="9049931" cy="6076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8021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02689" y="1424766"/>
            <a:ext cx="8786621" cy="40084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805212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3806" y="1"/>
            <a:ext cx="8035031" cy="347296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3806" y="3384139"/>
            <a:ext cx="8035031" cy="33771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066550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73308" y="194769"/>
            <a:ext cx="7445385" cy="29339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985014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32196" y="106816"/>
            <a:ext cx="8169348" cy="361981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32196" y="3726630"/>
            <a:ext cx="8169348" cy="25986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26531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07733" y="1213339"/>
            <a:ext cx="10215196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dirty="0"/>
              <a:t>Nel 2015 il MIUR ha lanciato un chiaro segnale contro ogni forma di bullismo e cyberbullismo</a:t>
            </a:r>
          </a:p>
          <a:p>
            <a:r>
              <a:rPr lang="it-IT" dirty="0"/>
              <a:t>attraverso le cosiddette “Linee di Orientamento per azioni di prevenzione e di contrasto al </a:t>
            </a:r>
            <a:r>
              <a:rPr lang="it-IT" dirty="0" smtClean="0"/>
              <a:t>bullismo e </a:t>
            </a:r>
            <a:r>
              <a:rPr lang="it-IT" dirty="0"/>
              <a:t>al cyberbullismo”, un documento realizzato da un gruppo di esperti del MIUR, con il contributo </a:t>
            </a:r>
            <a:r>
              <a:rPr lang="it-IT" dirty="0" smtClean="0"/>
              <a:t>di enti </a:t>
            </a:r>
            <a:r>
              <a:rPr lang="it-IT" dirty="0"/>
              <a:t>afferenti all’Advisory Board del Safer Internet Centre per l’Italia, e inviato a tutte le scuole italiane.</a:t>
            </a:r>
          </a:p>
          <a:p>
            <a:r>
              <a:rPr lang="it-IT" dirty="0"/>
              <a:t>In esso si individua la necessità di educare gli studenti a un uso corretto e consapevole della rete </a:t>
            </a:r>
            <a:r>
              <a:rPr lang="it-IT" dirty="0" smtClean="0"/>
              <a:t>e di </a:t>
            </a:r>
            <a:r>
              <a:rPr lang="it-IT" dirty="0"/>
              <a:t>tutti quegli ambienti di comunità virtuali, come per esempio i social network, in cui sono più </a:t>
            </a:r>
            <a:r>
              <a:rPr lang="it-IT" dirty="0" smtClean="0"/>
              <a:t>diffusiepisodi </a:t>
            </a:r>
            <a:r>
              <a:rPr lang="it-IT" dirty="0"/>
              <a:t>e atti di cyberbullismo. Come si evince dal documento, l’educazione e la prevenzione </a:t>
            </a:r>
            <a:r>
              <a:rPr lang="it-IT" dirty="0" smtClean="0"/>
              <a:t>al bullismo </a:t>
            </a:r>
            <a:r>
              <a:rPr lang="it-IT" dirty="0"/>
              <a:t>devono passare, oltre che dalle politiche di intervento attuate dal MIUR, prima di tutto </a:t>
            </a:r>
            <a:r>
              <a:rPr lang="it-IT" dirty="0" smtClean="0"/>
              <a:t>dalle scuole</a:t>
            </a:r>
            <a:r>
              <a:rPr lang="it-IT" dirty="0"/>
              <a:t>, attraverso azione mirate rivolte agli studenti e alle loro famiglie</a:t>
            </a:r>
            <a:r>
              <a:rPr lang="it-IT" dirty="0" smtClean="0"/>
              <a:t>. 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89860086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7931" y="53366"/>
            <a:ext cx="8012488" cy="338355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07931" y="3436917"/>
            <a:ext cx="8012488" cy="33942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991666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2008" y="287218"/>
            <a:ext cx="7826418" cy="359592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02007" y="3883140"/>
            <a:ext cx="7826418" cy="23776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615803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1671" y="123306"/>
            <a:ext cx="7651927" cy="210994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1671" y="2361742"/>
            <a:ext cx="7651927" cy="43712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139665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00890" y="781559"/>
            <a:ext cx="8467128" cy="51648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172842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22031" y="263770"/>
            <a:ext cx="9777045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2400" dirty="0">
                <a:solidFill>
                  <a:schemeClr val="bg2">
                    <a:lumMod val="25000"/>
                  </a:schemeClr>
                </a:solidFill>
              </a:rPr>
              <a:t>In ogni storia di bullismo non c’è mai un vincitore e nemmeno un </a:t>
            </a:r>
            <a:r>
              <a:rPr lang="it-IT" sz="2400" dirty="0" smtClean="0">
                <a:solidFill>
                  <a:schemeClr val="bg2">
                    <a:lumMod val="25000"/>
                  </a:schemeClr>
                </a:solidFill>
              </a:rPr>
              <a:t>vinto: </a:t>
            </a:r>
            <a:r>
              <a:rPr lang="it-IT" sz="2400" dirty="0">
                <a:solidFill>
                  <a:schemeClr val="bg2">
                    <a:lumMod val="25000"/>
                  </a:schemeClr>
                </a:solidFill>
              </a:rPr>
              <a:t>c’è solo un soggetto </a:t>
            </a:r>
            <a:r>
              <a:rPr lang="it-IT" sz="2400" dirty="0" smtClean="0">
                <a:solidFill>
                  <a:schemeClr val="bg2">
                    <a:lumMod val="25000"/>
                  </a:schemeClr>
                </a:solidFill>
              </a:rPr>
              <a:t>debole, </a:t>
            </a:r>
            <a:r>
              <a:rPr lang="it-IT" sz="2400" dirty="0">
                <a:solidFill>
                  <a:schemeClr val="bg2">
                    <a:lumMod val="25000"/>
                  </a:schemeClr>
                </a:solidFill>
              </a:rPr>
              <a:t>che se la prende con uno ancora più debole e approfitta dell’incompetenza e dell’analfabetismo emotivo che domina l’ambiente in cui entrambi vivono e si muovono per affermare un potere fittizio, fatto di degrado, umiliazione, solitudine e omertà.</a:t>
            </a:r>
          </a:p>
        </p:txBody>
      </p:sp>
    </p:spTree>
    <p:extLst>
      <p:ext uri="{BB962C8B-B14F-4D97-AF65-F5344CB8AC3E}">
        <p14:creationId xmlns:p14="http://schemas.microsoft.com/office/powerpoint/2010/main" val="39907101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70802" y="905580"/>
            <a:ext cx="271741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dirty="0"/>
              <a:t>BULLISMO La definizione</a:t>
            </a:r>
          </a:p>
        </p:txBody>
      </p:sp>
      <p:sp>
        <p:nvSpPr>
          <p:cNvPr id="5" name="Rectangle 4"/>
          <p:cNvSpPr/>
          <p:nvPr/>
        </p:nvSpPr>
        <p:spPr>
          <a:xfrm>
            <a:off x="93783" y="2457381"/>
            <a:ext cx="1145930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2400" dirty="0"/>
              <a:t>Il bullismo è un atto aggressivo condotto da un individuo o da un </a:t>
            </a:r>
            <a:r>
              <a:rPr lang="it-IT" sz="2400" dirty="0" smtClean="0"/>
              <a:t>gruppo, </a:t>
            </a:r>
            <a:r>
              <a:rPr lang="it-IT" sz="2400" dirty="0"/>
              <a:t>ripetutamente e nel </a:t>
            </a:r>
            <a:r>
              <a:rPr lang="it-IT" sz="2400" dirty="0" smtClean="0"/>
              <a:t>tempo, </a:t>
            </a:r>
            <a:r>
              <a:rPr lang="it-IT" sz="2400" dirty="0"/>
              <a:t>contro una vittima che non riesce a difendersi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07473" y="3502468"/>
            <a:ext cx="3977055" cy="31526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815042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45535" y="775650"/>
            <a:ext cx="8900931" cy="48162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524896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58997" y="425062"/>
            <a:ext cx="7674005" cy="4442845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2036884" y="5018121"/>
            <a:ext cx="811823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dirty="0" smtClean="0"/>
              <a:t> </a:t>
            </a:r>
            <a:endParaRPr lang="it-IT" dirty="0"/>
          </a:p>
        </p:txBody>
      </p:sp>
      <p:sp>
        <p:nvSpPr>
          <p:cNvPr id="4" name="Rectangle 3"/>
          <p:cNvSpPr/>
          <p:nvPr/>
        </p:nvSpPr>
        <p:spPr>
          <a:xfrm>
            <a:off x="2217128" y="5090636"/>
            <a:ext cx="7757745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dirty="0" smtClean="0"/>
              <a:t>L’immagine </a:t>
            </a:r>
            <a:r>
              <a:rPr lang="it-IT" dirty="0"/>
              <a:t>rappresenta due bambini che si stanno divertendo </a:t>
            </a:r>
            <a:r>
              <a:rPr lang="it-IT" dirty="0" smtClean="0"/>
              <a:t>insieme. Poiché </a:t>
            </a:r>
            <a:r>
              <a:rPr lang="it-IT" dirty="0"/>
              <a:t>entrambi stanno ridendo, non esiste una vittima che sta soffrendo o che ci è rimasta male, e quindi non possiamo parlare di bullismo .</a:t>
            </a:r>
          </a:p>
        </p:txBody>
      </p:sp>
    </p:spTree>
    <p:extLst>
      <p:ext uri="{BB962C8B-B14F-4D97-AF65-F5344CB8AC3E}">
        <p14:creationId xmlns:p14="http://schemas.microsoft.com/office/powerpoint/2010/main" val="183704927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38248" y="279403"/>
            <a:ext cx="7704488" cy="4435224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2243504" y="4877444"/>
            <a:ext cx="7704993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dirty="0" smtClean="0"/>
              <a:t>Questa immagine </a:t>
            </a:r>
            <a:r>
              <a:rPr lang="it-IT" dirty="0"/>
              <a:t>rappresenta un litigio tra due bambini aventi la stessa forza, in cui uno agisce e l’altro reagisce. Il criterio del disequilibrio di potere non viene rispettato e dunque non possiamo parlare di bullismo.</a:t>
            </a:r>
          </a:p>
        </p:txBody>
      </p:sp>
    </p:spTree>
    <p:extLst>
      <p:ext uri="{BB962C8B-B14F-4D97-AF65-F5344CB8AC3E}">
        <p14:creationId xmlns:p14="http://schemas.microsoft.com/office/powerpoint/2010/main" val="131637410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26172" y="440008"/>
            <a:ext cx="7704488" cy="4465707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123950" y="4978514"/>
            <a:ext cx="99441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dirty="0" smtClean="0"/>
              <a:t>Questa </a:t>
            </a:r>
            <a:r>
              <a:rPr lang="it-IT" dirty="0"/>
              <a:t>terza immagine rappresenta la tipica situazione di bullismo, in cui un bambino è vittima e non riesce a difendersi. Ci sono diversi compagni che attivamente e intenzionalmente stanno facendo prepotenze verso di lui ed altri che </a:t>
            </a:r>
            <a:r>
              <a:rPr lang="it-IT" dirty="0" smtClean="0"/>
              <a:t>stanno </a:t>
            </a:r>
            <a:r>
              <a:rPr lang="it-IT" dirty="0"/>
              <a:t>sostenendo e rinforzando la rete in cui la vittima è avvolto.</a:t>
            </a:r>
          </a:p>
        </p:txBody>
      </p:sp>
    </p:spTree>
    <p:extLst>
      <p:ext uri="{BB962C8B-B14F-4D97-AF65-F5344CB8AC3E}">
        <p14:creationId xmlns:p14="http://schemas.microsoft.com/office/powerpoint/2010/main" val="292673829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57021" y="877555"/>
            <a:ext cx="9007621" cy="48391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483457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53155" y="963716"/>
            <a:ext cx="8885690" cy="49305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2807432"/>
      </p:ext>
    </p:extLst>
  </p:cSld>
  <p:clrMapOvr>
    <a:masterClrMapping/>
  </p:clrMapOvr>
</p:sld>
</file>

<file path=ppt/theme/theme1.xml><?xml version="1.0" encoding="utf-8"?>
<a:theme xmlns:a="http://schemas.openxmlformats.org/drawingml/2006/main" name="Berlin">
  <a:themeElements>
    <a:clrScheme name="Orange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Berlin">
      <a:majorFont>
        <a:latin typeface="Trebuchet MS" panose="020B0603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ilk Glass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6000"/>
                <a:shade val="100000"/>
                <a:hueMod val="92000"/>
                <a:satMod val="200000"/>
                <a:lumMod val="128000"/>
              </a:schemeClr>
            </a:gs>
            <a:gs pos="50000">
              <a:schemeClr val="phClr">
                <a:shade val="100000"/>
                <a:hueMod val="100000"/>
                <a:satMod val="110000"/>
                <a:lumMod val="130000"/>
              </a:schemeClr>
            </a:gs>
            <a:gs pos="100000">
              <a:schemeClr val="phClr">
                <a:shade val="78000"/>
                <a:hueMod val="118000"/>
                <a:satMod val="120000"/>
                <a:lumMod val="69000"/>
              </a:schemeClr>
            </a:gs>
          </a:gsLst>
          <a:lin ang="252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erlin" id="{7B5DBA9E-B069-418E-9360-A61BDD0615A4}" vid="{C7DC10E3-4FF5-456B-A359-A0F378C1E5FB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TM04033917[[fn=Berlin]]</Template>
  <TotalTime>165</TotalTime>
  <Words>519</Words>
  <Application>Microsoft Office PowerPoint</Application>
  <PresentationFormat>Widescreen</PresentationFormat>
  <Paragraphs>15</Paragraphs>
  <Slides>24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7" baseType="lpstr">
      <vt:lpstr>Arial</vt:lpstr>
      <vt:lpstr>Trebuchet MS</vt:lpstr>
      <vt:lpstr>Berlin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Casa PC</dc:creator>
  <cp:lastModifiedBy>Casa PC</cp:lastModifiedBy>
  <cp:revision>16</cp:revision>
  <dcterms:created xsi:type="dcterms:W3CDTF">2022-03-18T16:06:19Z</dcterms:created>
  <dcterms:modified xsi:type="dcterms:W3CDTF">2022-03-19T16:34:44Z</dcterms:modified>
</cp:coreProperties>
</file>